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91" r:id="rId5"/>
    <p:sldId id="307" r:id="rId6"/>
    <p:sldId id="322" r:id="rId7"/>
    <p:sldId id="334" r:id="rId8"/>
    <p:sldId id="328" r:id="rId9"/>
    <p:sldId id="332" r:id="rId10"/>
    <p:sldId id="329" r:id="rId11"/>
    <p:sldId id="323" r:id="rId12"/>
    <p:sldId id="324" r:id="rId13"/>
    <p:sldId id="309" r:id="rId14"/>
    <p:sldId id="327" r:id="rId15"/>
    <p:sldId id="333" r:id="rId16"/>
    <p:sldId id="310" r:id="rId17"/>
    <p:sldId id="314" r:id="rId18"/>
    <p:sldId id="315" r:id="rId19"/>
    <p:sldId id="317" r:id="rId20"/>
    <p:sldId id="320" r:id="rId21"/>
    <p:sldId id="321" r:id="rId22"/>
    <p:sldId id="330" r:id="rId23"/>
    <p:sldId id="318" r:id="rId24"/>
    <p:sldId id="319" r:id="rId25"/>
    <p:sldId id="337" r:id="rId26"/>
    <p:sldId id="331" r:id="rId27"/>
    <p:sldId id="335" r:id="rId28"/>
    <p:sldId id="336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8" userDrawn="1">
          <p15:clr>
            <a:srgbClr val="A4A3A4"/>
          </p15:clr>
        </p15:guide>
        <p15:guide id="4" orient="horz" pos="3792" userDrawn="1">
          <p15:clr>
            <a:srgbClr val="A4A3A4"/>
          </p15:clr>
        </p15:guide>
        <p15:guide id="5" orient="horz" pos="888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pos="7368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  <p15:guide id="9" orient="horz" pos="1440" userDrawn="1">
          <p15:clr>
            <a:srgbClr val="A4A3A4"/>
          </p15:clr>
        </p15:guide>
        <p15:guide id="10" pos="2328" userDrawn="1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2" pos="13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B9AA"/>
    <a:srgbClr val="E4E2DB"/>
    <a:srgbClr val="FB9AAA"/>
    <a:srgbClr val="323232"/>
    <a:srgbClr val="D46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BC60B-2233-4795-B970-6ECFF79EA342}" v="28" dt="2023-06-22T03:06:54.101"/>
    <p1510:client id="{EC1034F1-A18E-BD9B-36BF-FAFB7410AD03}" v="37" dt="2023-06-22T04:36:31.939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44" y="26"/>
      </p:cViewPr>
      <p:guideLst>
        <p:guide orient="horz" pos="1224"/>
        <p:guide pos="3840"/>
        <p:guide orient="horz" pos="2328"/>
        <p:guide orient="horz" pos="3792"/>
        <p:guide orient="horz" pos="888"/>
        <p:guide pos="288"/>
        <p:guide pos="7368"/>
        <p:guide orient="horz" pos="2976"/>
        <p:guide orient="horz" pos="1440"/>
        <p:guide pos="2328"/>
        <p:guide pos="5760"/>
        <p:guide pos="1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F78E-73F4-E74F-8679-362EAF9D71E0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F5B3-7604-9041-B751-11A08572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4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4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9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2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2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4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2E2D922-D22B-FE2D-233E-7C19C1063D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24781" y="2545444"/>
            <a:ext cx="3657600" cy="3657600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547725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6288" y="2880360"/>
            <a:ext cx="1892808" cy="2990088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3473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8224" y="2002536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2615184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8224" y="4352544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983480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373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E26A0C-E42F-6A2A-044B-8C817559CB87}"/>
              </a:ext>
            </a:extLst>
          </p:cNvPr>
          <p:cNvSpPr/>
          <p:nvPr userDrawn="1"/>
        </p:nvSpPr>
        <p:spPr>
          <a:xfrm>
            <a:off x="4377128" y="3560257"/>
            <a:ext cx="7814872" cy="3297743"/>
          </a:xfrm>
          <a:prstGeom prst="rect">
            <a:avLst/>
          </a:prstGeom>
          <a:solidFill>
            <a:schemeClr val="accent2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6E3D2-16B0-AFFA-51A9-B37F5830B6D9}"/>
              </a:ext>
            </a:extLst>
          </p:cNvPr>
          <p:cNvCxnSpPr>
            <a:cxnSpLocks/>
          </p:cNvCxnSpPr>
          <p:nvPr userDrawn="1"/>
        </p:nvCxnSpPr>
        <p:spPr>
          <a:xfrm>
            <a:off x="0" y="2657582"/>
            <a:ext cx="1078230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4208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4208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091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091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537EA5E-3E96-57B0-C639-22C290FCD5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847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81D5F3B-60ED-CA80-3AE7-2EFC356E77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4847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722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3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7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528" y="2532888"/>
            <a:ext cx="3730752" cy="3721608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4187952"/>
            <a:ext cx="5376672" cy="13716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43883A3-D444-AA65-322E-C4F2B6692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2704" y="3593592"/>
            <a:ext cx="3410712" cy="178308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7905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1984248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352544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799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BFC0-622D-78DB-4C7F-A2FA024C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FF80F-DCFA-670B-579E-37B30245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5F004-91A0-6002-ADBC-13D488B3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2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5F8A4-5F7C-D72D-3152-E32D36CB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25242-09B4-0142-6671-8450905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7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525B-C154-D20D-97A4-047C9CC9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1B8FF-2966-C2CF-BC8F-A322410A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88CC0-E81C-D2FD-24CC-8D1179C58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7F841FD-D5EE-62EE-F649-30697BB81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533D4FA-41B7-3B85-9984-899340B9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6943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58E3-7897-8638-F0DE-3DDACC00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E7686-00A6-DD15-45FE-E6663C21E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71584-1072-B88D-B424-16D9F75AC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4020094-C16F-1070-9F84-9CBF13F85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4EA55D-AFC4-F4F2-FB5D-EB20AFEA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0610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C17C-12A7-399B-31AC-AE7A040EBBDA}"/>
              </a:ext>
            </a:extLst>
          </p:cNvPr>
          <p:cNvSpPr/>
          <p:nvPr userDrawn="1"/>
        </p:nvSpPr>
        <p:spPr>
          <a:xfrm>
            <a:off x="9129011" y="816964"/>
            <a:ext cx="3062990" cy="6041036"/>
          </a:xfrm>
          <a:prstGeom prst="rect">
            <a:avLst/>
          </a:prstGeom>
          <a:solidFill>
            <a:schemeClr val="accent2">
              <a:lumMod val="60000"/>
              <a:lumOff val="4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76F0E-CDE4-F6FD-62E6-E202D97C9C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1312" y="2304288"/>
            <a:ext cx="3172968" cy="3172968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192" y="2176272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F02BC-C132-F5F7-4A13-D0E96037F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2192" y="2914650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BE18830-001B-B82E-701F-2D308BC98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22192" y="3653028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DB0F7C2-3561-BA83-5415-4B8330C5B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192" y="4391406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22192" y="5129784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42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1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72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7090B92F-B1E5-5257-95EF-9608691E72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7762" y="850614"/>
            <a:ext cx="3392424" cy="3392424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0590DB-1CC1-812C-5B3B-E798A1954E1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31347" y="4545496"/>
            <a:ext cx="0" cy="2312504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2259711-7EFE-2148-F50E-25FD01E32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712317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AAF858D-31E9-7D8F-B203-45B2703EC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86800" y="2286000"/>
            <a:ext cx="1993392" cy="316382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462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8054-F9DF-2FE3-0142-D4893191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5DDE-FFCC-5750-83A9-F88E2F74A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264" y="1947672"/>
            <a:ext cx="10296144" cy="4370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0D14-310A-2EDC-99A1-FCFA29C7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FDCA-382D-537C-5751-191D136E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84" y="932688"/>
            <a:ext cx="10552176" cy="4764024"/>
          </a:xfrm>
        </p:spPr>
        <p:txBody>
          <a:bodyPr anchor="ctr">
            <a:noAutofit/>
          </a:bodyPr>
          <a:lstStyle>
            <a:lvl1pPr algn="ctr">
              <a:defRPr sz="820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5788152"/>
            <a:ext cx="2578608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215B41-53EF-7995-A29E-CF60C8A56CEF}"/>
              </a:ext>
            </a:extLst>
          </p:cNvPr>
          <p:cNvCxnSpPr>
            <a:cxnSpLocks/>
          </p:cNvCxnSpPr>
          <p:nvPr userDrawn="1"/>
        </p:nvCxnSpPr>
        <p:spPr>
          <a:xfrm>
            <a:off x="0" y="6009861"/>
            <a:ext cx="6446922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9C915-8D4C-5E75-F776-9CD4D8D7E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143000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095A89F-EF79-78DD-BEDC-74C21F5D5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1472" y="4745736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371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009C9-3824-FABC-07B9-A4C9BC63627A}"/>
              </a:ext>
            </a:extLst>
          </p:cNvPr>
          <p:cNvSpPr/>
          <p:nvPr userDrawn="1"/>
        </p:nvSpPr>
        <p:spPr>
          <a:xfrm>
            <a:off x="976788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023D4-A9ED-002F-0B45-019DB4997807}"/>
              </a:ext>
            </a:extLst>
          </p:cNvPr>
          <p:cNvSpPr/>
          <p:nvPr userDrawn="1"/>
        </p:nvSpPr>
        <p:spPr>
          <a:xfrm>
            <a:off x="6394674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C298F-D572-B084-FEE9-B3E572860979}"/>
              </a:ext>
            </a:extLst>
          </p:cNvPr>
          <p:cNvCxnSpPr>
            <a:cxnSpLocks/>
          </p:cNvCxnSpPr>
          <p:nvPr userDrawn="1"/>
        </p:nvCxnSpPr>
        <p:spPr>
          <a:xfrm>
            <a:off x="3078820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1AC3B6-A5EE-CC6F-3D11-437B77131B2E}"/>
              </a:ext>
            </a:extLst>
          </p:cNvPr>
          <p:cNvCxnSpPr>
            <a:cxnSpLocks/>
          </p:cNvCxnSpPr>
          <p:nvPr userDrawn="1"/>
        </p:nvCxnSpPr>
        <p:spPr>
          <a:xfrm>
            <a:off x="3068653" y="5567880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AF34A-9EAC-D22C-71D6-89C99B36221A}"/>
              </a:ext>
            </a:extLst>
          </p:cNvPr>
          <p:cNvCxnSpPr>
            <a:cxnSpLocks/>
          </p:cNvCxnSpPr>
          <p:nvPr userDrawn="1"/>
        </p:nvCxnSpPr>
        <p:spPr>
          <a:xfrm>
            <a:off x="8461423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90D898-E343-5199-7EA3-0DE4BD9767D8}"/>
              </a:ext>
            </a:extLst>
          </p:cNvPr>
          <p:cNvCxnSpPr>
            <a:cxnSpLocks/>
          </p:cNvCxnSpPr>
          <p:nvPr userDrawn="1"/>
        </p:nvCxnSpPr>
        <p:spPr>
          <a:xfrm>
            <a:off x="8461423" y="5566074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8424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920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8364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7860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5701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197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701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5197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68337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51976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68337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51976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7C7F2D53-0EE2-0959-BEDE-668007CB0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0E7E5B21-86A3-5D02-E445-C1E91804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102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99AD27-1F9E-2F81-1D38-74CDE4087F98}"/>
              </a:ext>
            </a:extLst>
          </p:cNvPr>
          <p:cNvSpPr/>
          <p:nvPr userDrawn="1"/>
        </p:nvSpPr>
        <p:spPr>
          <a:xfrm>
            <a:off x="0" y="2632933"/>
            <a:ext cx="12205251" cy="432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848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7705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169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1472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1832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8184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8368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7260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1832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58184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8368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7260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A1A3BD0B-A18A-8787-8F97-D7570F2D8E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69848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EE97C40-9EA8-1271-799B-861AADDA89C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7705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553C6EE-C9CA-36E2-FEA4-9279C95453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169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E1E7EF7-6119-3B30-6256-741E415C098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491472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1B0A4A9F-4439-5B3D-FEA1-2EEAA3B1ED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1832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D11883B-FD87-FA9B-714F-5F02AE0291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58184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15AFF5E4-27E8-EB92-B33F-CD49000CAB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8368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7DD26773-1C83-BF12-BAA8-AEC17A8B52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7260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504DD6A5-3D1E-AB04-C217-0F9ABAA852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1832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2860D1AB-1DEE-EA78-C939-96F7962D25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58184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6FAB9C9-9535-D927-5ED4-2A2039CD639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8368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7B80C8A-FB49-A852-F6DE-5C2A1223F2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7260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0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34BBA69-4DC3-B6B5-F4C1-6B25DDED5A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2739" y="1949428"/>
            <a:ext cx="685800" cy="3240088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3CF3E7-06EB-A521-4C56-E4CA3DD2BE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04488" y="1949450"/>
            <a:ext cx="685800" cy="3240088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BFAC58-F350-7AB0-04A2-D1284CA80F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9008" y="1949428"/>
            <a:ext cx="685800" cy="3240088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7F9C969-6E6E-F416-8977-083F8F482F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8664" y="1949428"/>
            <a:ext cx="685800" cy="3240088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5B06717-E8CC-113A-852F-ABF4C69524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36608" y="1949428"/>
            <a:ext cx="685800" cy="3240088"/>
          </a:xfr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14789EF-5CDE-6313-24AA-19D63DBA22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676656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5183E19-6396-BC37-585D-3459E5A6F0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2523744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93298C-7BDF-4FEB-9D50-9A70106605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43891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C205F30-117C-F9B2-1DF1-4D808D72F0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80467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540A601-AB84-B187-127D-635BEAC7D2A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rot="16200000">
            <a:off x="6199632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9FB08DE-7839-B706-A263-C826C48159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15750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93934A6-FE95-C496-F14E-85DA799206A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52969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C30B205-E799-B533-0710-85E8A6AED6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0188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AFE0358-280A-EB8E-E2C5-932F3BD9FE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27407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7337DF9-BEE0-9960-3F78-987551585C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564624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7474658-A5AD-9D5A-7FD0-7082AC30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3013595B-EBCE-B1FB-3943-6DD82772C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398F5FD-521F-F335-268A-7300D928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9781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1206C-54A4-0DD2-0DA0-0828D48A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9B531-1C66-2F6C-4232-5ADD330D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64FE0-ADDF-F3C6-AEAB-A27E120C2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369" y="6428281"/>
            <a:ext cx="40233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710315-F2E5-50AA-6E01-B56CA2A14274}"/>
              </a:ext>
            </a:extLst>
          </p:cNvPr>
          <p:cNvCxnSpPr>
            <a:cxnSpLocks/>
          </p:cNvCxnSpPr>
          <p:nvPr userDrawn="1"/>
        </p:nvCxnSpPr>
        <p:spPr>
          <a:xfrm>
            <a:off x="334058" y="1754908"/>
            <a:ext cx="0" cy="4562299"/>
          </a:xfrm>
          <a:prstGeom prst="line">
            <a:avLst/>
          </a:prstGeom>
          <a:ln w="12700" cap="sq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5CE6DBE-1597-24EC-79C6-1B2879B1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795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1" r:id="rId4"/>
    <p:sldLayoutId id="2147483650" r:id="rId5"/>
    <p:sldLayoutId id="2147483663" r:id="rId6"/>
    <p:sldLayoutId id="2147483664" r:id="rId7"/>
    <p:sldLayoutId id="2147483665" r:id="rId8"/>
    <p:sldLayoutId id="2147483666" r:id="rId9"/>
    <p:sldLayoutId id="2147483653" r:id="rId10"/>
    <p:sldLayoutId id="2147483667" r:id="rId11"/>
    <p:sldLayoutId id="2147483668" r:id="rId12"/>
    <p:sldLayoutId id="2147483669" r:id="rId13"/>
    <p:sldLayoutId id="2147483670" r:id="rId14"/>
    <p:sldLayoutId id="2147483654" r:id="rId15"/>
    <p:sldLayoutId id="2147483655" r:id="rId16"/>
    <p:sldLayoutId id="2147483656" r:id="rId17"/>
    <p:sldLayoutId id="2147483657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312D-9F8D-45AE-D652-54AF78669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13" y="1116003"/>
            <a:ext cx="9100893" cy="2363067"/>
          </a:xfrm>
        </p:spPr>
        <p:txBody>
          <a:bodyPr/>
          <a:lstStyle/>
          <a:p>
            <a:r>
              <a:rPr lang="en-US" sz="4000">
                <a:latin typeface="+mn-lt"/>
              </a:rPr>
              <a:t>AIMED-RL: </a:t>
            </a:r>
            <a:r>
              <a:rPr lang="en-US" sz="4000" b="0" cap="none">
                <a:latin typeface="+mn-lt"/>
              </a:rPr>
              <a:t>Exploring Adversarial Malware Examples with Reinforcement Learning</a:t>
            </a:r>
            <a:endParaRPr lang="en-US" sz="4000" b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924B5-15AC-3D2D-8B36-0947D8BE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599" y="4681728"/>
            <a:ext cx="5477256" cy="1719072"/>
          </a:xfrm>
        </p:spPr>
        <p:txBody>
          <a:bodyPr/>
          <a:lstStyle/>
          <a:p>
            <a:pPr algn="ctr"/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Nhóm 1</a:t>
            </a:r>
          </a:p>
          <a:p>
            <a:pPr algn="ctr"/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Nguyễn Bùi Kim Ngân – 20520648</a:t>
            </a:r>
          </a:p>
          <a:p>
            <a:pPr algn="ctr"/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Nguyễn Bình Thục Trâm – 20520815</a:t>
            </a:r>
          </a:p>
          <a:p>
            <a:pPr algn="ctr"/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Võ Anh Kiệt - 20520605</a:t>
            </a:r>
          </a:p>
        </p:txBody>
      </p:sp>
      <p:pic>
        <p:nvPicPr>
          <p:cNvPr id="11" name="Picture Placeholder 10" descr="Close-up of wave patterned structure">
            <a:extLst>
              <a:ext uri="{FF2B5EF4-FFF2-40B4-BE49-F238E27FC236}">
                <a16:creationId xmlns:a16="http://schemas.microsoft.com/office/drawing/2014/main" id="{A279F7F9-953B-03FF-FD27-18F0F87144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xfrm>
            <a:off x="7938298" y="2681291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105C76-333F-CECF-8C54-AFF8F7E4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401233"/>
            <a:ext cx="7253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C02E24-8D8C-6F83-040C-CB7BCA5AD24B}"/>
              </a:ext>
            </a:extLst>
          </p:cNvPr>
          <p:cNvSpPr txBox="1"/>
          <p:nvPr/>
        </p:nvSpPr>
        <p:spPr>
          <a:xfrm>
            <a:off x="491599" y="3189836"/>
            <a:ext cx="68486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AIMED-RL: Tạo ra các mẫu mã độc đối kháng bằng Học tăng cường.</a:t>
            </a:r>
            <a:endParaRPr lang="en-US" sz="1500" b="0" i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 "/>
            </a:endParaRPr>
          </a:p>
        </p:txBody>
      </p:sp>
    </p:spTree>
    <p:extLst>
      <p:ext uri="{BB962C8B-B14F-4D97-AF65-F5344CB8AC3E}">
        <p14:creationId xmlns:p14="http://schemas.microsoft.com/office/powerpoint/2010/main" val="112277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3818709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Kết quả đạt được</a:t>
            </a:r>
            <a:endParaRPr lang="en-US" sz="3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1D45C-5CE9-AD13-8D6A-9DA94357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117" y="2944527"/>
            <a:ext cx="6326375" cy="28042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ABDFEE-B55F-B554-A17F-E141BB5FDB90}"/>
              </a:ext>
            </a:extLst>
          </p:cNvPr>
          <p:cNvSpPr txBox="1"/>
          <p:nvPr/>
        </p:nvSpPr>
        <p:spPr>
          <a:xfrm>
            <a:off x="576282" y="1624520"/>
            <a:ext cx="11564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Lấy mẫu 4187 PE files từ VirusShare để train các agents và 200 mẫu khác để đánh giá thực nghiệm</a:t>
            </a:r>
          </a:p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Integrity verification để đảm bảo chức năng file được kiểm tra trong Cuckoo sandbox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7799CD-2EE3-4A45-CE08-12D4120CA191}"/>
              </a:ext>
            </a:extLst>
          </p:cNvPr>
          <p:cNvSpPr txBox="1"/>
          <p:nvPr/>
        </p:nvSpPr>
        <p:spPr>
          <a:xfrm>
            <a:off x="1422210" y="5904854"/>
            <a:ext cx="934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Thống kê evasion rate giữa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10 RL-based</a:t>
            </a:r>
            <a:r>
              <a:rPr lang="en-US" sz="1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agents cùng 1 random agent được thực nghiệm</a:t>
            </a:r>
          </a:p>
        </p:txBody>
      </p:sp>
    </p:spTree>
    <p:extLst>
      <p:ext uri="{BB962C8B-B14F-4D97-AF65-F5344CB8AC3E}">
        <p14:creationId xmlns:p14="http://schemas.microsoft.com/office/powerpoint/2010/main" val="416959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3818709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Kết quả đạt được</a:t>
            </a:r>
            <a:endParaRPr lang="en-US" sz="3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25104-4E76-AE5B-9426-453FCF939C18}"/>
              </a:ext>
            </a:extLst>
          </p:cNvPr>
          <p:cNvSpPr txBox="1"/>
          <p:nvPr/>
        </p:nvSpPr>
        <p:spPr>
          <a:xfrm>
            <a:off x="1401387" y="5843868"/>
            <a:ext cx="953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Thống kê mức độ sử dụng mỗi loại nhiễu của agents trong giai đoạn đánh giá thực nghiệm</a:t>
            </a:r>
            <a:endParaRPr lang="en-US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B3706-2032-63FD-0AD6-0798B328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1610677"/>
            <a:ext cx="9347200" cy="40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5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3818709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Kết quả đạt được</a:t>
            </a:r>
            <a:endParaRPr lang="en-US" sz="3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7274F-41B3-BB73-561D-3777DB11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81" y="2357465"/>
            <a:ext cx="8772564" cy="2143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25104-4E76-AE5B-9426-453FCF939C18}"/>
              </a:ext>
            </a:extLst>
          </p:cNvPr>
          <p:cNvSpPr txBox="1"/>
          <p:nvPr/>
        </p:nvSpPr>
        <p:spPr>
          <a:xfrm>
            <a:off x="4103716" y="4866745"/>
            <a:ext cx="3984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So sánh với các phương pháp khác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67596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1575637" y="1654573"/>
            <a:ext cx="9039497" cy="52014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Cấu</a:t>
            </a:r>
            <a:r>
              <a:rPr lang="en-US" sz="3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3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hình</a:t>
            </a:r>
            <a:r>
              <a:rPr lang="en-US" sz="3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3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máy</a:t>
            </a:r>
            <a:r>
              <a:rPr lang="en-US" sz="3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:</a:t>
            </a:r>
          </a:p>
          <a:p>
            <a:endParaRPr lang="en-US" sz="36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CPU: Intel Core i5 8250U (2 </a:t>
            </a:r>
            <a:r>
              <a:rPr lang="en-US" sz="3600" err="1">
                <a:latin typeface="Helvetica "/>
                <a:ea typeface="+mn-lt"/>
                <a:cs typeface="+mn-lt"/>
              </a:rPr>
              <a:t>nhân</a:t>
            </a:r>
            <a:r>
              <a:rPr lang="en-US" sz="3600">
                <a:latin typeface="Helvetica "/>
                <a:ea typeface="+mn-lt"/>
                <a:cs typeface="+mn-lt"/>
              </a:rPr>
              <a:t> 2 </a:t>
            </a:r>
            <a:r>
              <a:rPr lang="en-US" sz="3600" err="1">
                <a:latin typeface="Helvetica "/>
                <a:ea typeface="+mn-lt"/>
                <a:cs typeface="+mn-lt"/>
              </a:rPr>
              <a:t>luồng</a:t>
            </a:r>
            <a:r>
              <a:rPr lang="en-US" sz="3600">
                <a:latin typeface="Helvetica "/>
                <a:ea typeface="+mn-lt"/>
                <a:cs typeface="+mn-lt"/>
              </a:rPr>
              <a:t>)</a:t>
            </a:r>
            <a:endParaRPr lang="en-US" sz="3600"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Ram: 4GB DDR3L</a:t>
            </a:r>
            <a:endParaRPr lang="en-US" sz="3600"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HDD: 80GB</a:t>
            </a:r>
            <a:endParaRPr lang="en-US" sz="3600"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Card </a:t>
            </a:r>
            <a:r>
              <a:rPr lang="en-US" sz="3600" err="1">
                <a:latin typeface="Helvetica "/>
                <a:ea typeface="+mn-lt"/>
                <a:cs typeface="+mn-lt"/>
              </a:rPr>
              <a:t>mạng</a:t>
            </a:r>
            <a:r>
              <a:rPr lang="en-US" sz="3600">
                <a:latin typeface="Helvetica "/>
                <a:ea typeface="+mn-lt"/>
                <a:cs typeface="+mn-lt"/>
              </a:rPr>
              <a:t>: NAT</a:t>
            </a:r>
            <a:endParaRPr lang="en-US" sz="3600"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OS: Ubuntu 20.04.5 </a:t>
            </a:r>
            <a:endParaRPr lang="en-US" sz="3600">
              <a:latin typeface="Helvetica "/>
            </a:endParaRPr>
          </a:p>
          <a:p>
            <a:endParaRPr lang="en-US" sz="2000">
              <a:solidFill>
                <a:srgbClr val="010101"/>
              </a:solidFill>
              <a:latin typeface="Helvetica "/>
            </a:endParaRPr>
          </a:p>
          <a:p>
            <a:endParaRPr lang="en-US" sz="2000">
              <a:solidFill>
                <a:srgbClr val="010101"/>
              </a:solidFill>
              <a:latin typeface="Helvetica "/>
            </a:endParaRPr>
          </a:p>
          <a:p>
            <a:endParaRPr lang="en-US" sz="2000" i="1">
              <a:solidFill>
                <a:srgbClr val="404040"/>
              </a:solidFill>
              <a:latin typeface="Helvetica "/>
            </a:endParaRPr>
          </a:p>
          <a:p>
            <a:endParaRPr lang="en-US" sz="20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</p:spTree>
    <p:extLst>
      <p:ext uri="{BB962C8B-B14F-4D97-AF65-F5344CB8AC3E}">
        <p14:creationId xmlns:p14="http://schemas.microsoft.com/office/powerpoint/2010/main" val="131614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1819868" y="1322420"/>
            <a:ext cx="7671805" cy="52937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Môi</a:t>
            </a:r>
            <a:r>
              <a:rPr lang="en-US" sz="2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trường</a:t>
            </a:r>
            <a:r>
              <a:rPr lang="en-US" sz="2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:</a:t>
            </a:r>
          </a:p>
          <a:p>
            <a:endParaRPr lang="en-US" sz="2600" i="1" dirty="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r>
              <a:rPr lang="en-US" sz="2600" dirty="0">
                <a:latin typeface="Helvetica "/>
                <a:ea typeface="+mn-lt"/>
                <a:cs typeface="+mn-lt"/>
              </a:rPr>
              <a:t>Python 3.8.10</a:t>
            </a:r>
            <a:endParaRPr lang="en-US" sz="2600">
              <a:latin typeface="Helvetica "/>
            </a:endParaRPr>
          </a:p>
          <a:p>
            <a:endParaRPr lang="en-US" sz="2600" dirty="0">
              <a:latin typeface="Helvetica "/>
              <a:ea typeface="+mn-lt"/>
              <a:cs typeface="+mn-lt"/>
            </a:endParaRPr>
          </a:p>
          <a:p>
            <a:r>
              <a:rPr lang="en-US" sz="2600" dirty="0">
                <a:latin typeface="Helvetica "/>
                <a:ea typeface="+mn-lt"/>
                <a:cs typeface="+mn-lt"/>
              </a:rPr>
              <a:t>Các </a:t>
            </a:r>
            <a:r>
              <a:rPr lang="en-US" sz="2600" err="1">
                <a:latin typeface="Helvetica "/>
                <a:ea typeface="+mn-lt"/>
                <a:cs typeface="+mn-lt"/>
              </a:rPr>
              <a:t>thư</a:t>
            </a:r>
            <a:r>
              <a:rPr lang="en-US" sz="2600" dirty="0">
                <a:latin typeface="Helvetica "/>
                <a:ea typeface="+mn-lt"/>
                <a:cs typeface="+mn-lt"/>
              </a:rPr>
              <a:t> </a:t>
            </a:r>
            <a:r>
              <a:rPr lang="en-US" sz="2600" err="1">
                <a:latin typeface="Helvetica "/>
                <a:ea typeface="+mn-lt"/>
                <a:cs typeface="+mn-lt"/>
              </a:rPr>
              <a:t>viện</a:t>
            </a:r>
            <a:r>
              <a:rPr lang="en-US" sz="2600" dirty="0">
                <a:latin typeface="Helvetica "/>
                <a:ea typeface="+mn-lt"/>
                <a:cs typeface="+mn-lt"/>
              </a:rPr>
              <a:t> python </a:t>
            </a:r>
            <a:r>
              <a:rPr lang="en-US" sz="2600" err="1">
                <a:latin typeface="Helvetica "/>
                <a:ea typeface="+mn-lt"/>
                <a:cs typeface="+mn-lt"/>
              </a:rPr>
              <a:t>cho</a:t>
            </a:r>
            <a:r>
              <a:rPr lang="en-US" sz="2600" dirty="0">
                <a:latin typeface="Helvetica "/>
                <a:ea typeface="+mn-lt"/>
                <a:cs typeface="+mn-lt"/>
              </a:rPr>
              <a:t> demo: </a:t>
            </a:r>
          </a:p>
          <a:p>
            <a:pPr marL="285750" indent="-285750">
              <a:buFont typeface="Arial"/>
              <a:buChar char="•"/>
            </a:pPr>
            <a:r>
              <a:rPr lang="en-US" sz="2600" err="1">
                <a:latin typeface="Helvetica "/>
                <a:ea typeface="+mn-lt"/>
                <a:cs typeface="+mn-lt"/>
              </a:rPr>
              <a:t>numpy</a:t>
            </a:r>
            <a:r>
              <a:rPr lang="en-US" sz="2600" dirty="0">
                <a:latin typeface="Helvetica "/>
                <a:ea typeface="+mn-lt"/>
                <a:cs typeface="+mn-lt"/>
              </a:rPr>
              <a:t>==1.19.5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  <a:ea typeface="+mn-lt"/>
                <a:cs typeface="+mn-lt"/>
              </a:rPr>
              <a:t>pandas==1.2.1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  <a:ea typeface="+mn-lt"/>
                <a:cs typeface="+mn-lt"/>
              </a:rPr>
              <a:t>scikit-learn==0.24.1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err="1">
                <a:latin typeface="Helvetica "/>
                <a:ea typeface="+mn-lt"/>
                <a:cs typeface="+mn-lt"/>
              </a:rPr>
              <a:t>tensorflow</a:t>
            </a:r>
            <a:r>
              <a:rPr lang="en-US" sz="2600" dirty="0">
                <a:latin typeface="Helvetica "/>
                <a:ea typeface="+mn-lt"/>
                <a:cs typeface="+mn-lt"/>
              </a:rPr>
              <a:t>==2.4.0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  <a:ea typeface="+mn-lt"/>
                <a:cs typeface="+mn-lt"/>
              </a:rPr>
              <a:t>matplotlib==3.3.4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  <a:ea typeface="+mn-lt"/>
                <a:cs typeface="+mn-lt"/>
              </a:rPr>
              <a:t>seaborn==0.11.1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err="1">
                <a:latin typeface="Helvetica "/>
              </a:rPr>
              <a:t>pefile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354021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 1: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Xử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lý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dữ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liệu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2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DA688193-83E3-B174-EFEB-CA509CF5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23" y="1582859"/>
            <a:ext cx="8409353" cy="47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4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 1: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Xử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lý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dữ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liệu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7DBE79D3-3B1D-50A9-4170-BA2598C9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71" y="1577081"/>
            <a:ext cx="8839200" cy="497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2: Target model</a:t>
            </a: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1CE3F975-CA4F-3AFA-0223-336E2CFF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56" y="1582447"/>
            <a:ext cx="9039399" cy="5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00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2: 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Target model</a:t>
            </a:r>
          </a:p>
        </p:txBody>
      </p:sp>
      <p:pic>
        <p:nvPicPr>
          <p:cNvPr id="2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BAE74F33-178C-192A-B613-1E564134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103" y="1799615"/>
            <a:ext cx="7238023" cy="40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2: 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Target model</a:t>
            </a:r>
          </a:p>
        </p:txBody>
      </p:sp>
      <p:pic>
        <p:nvPicPr>
          <p:cNvPr id="2" name="Hình ảnh 5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A4252CB0-01B1-411F-B3FA-6FC81787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59" y="1933256"/>
            <a:ext cx="7227276" cy="43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3679371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Mục tiêu đề tài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4AE0B-9326-F8C4-8429-F77CC07D9943}"/>
              </a:ext>
            </a:extLst>
          </p:cNvPr>
          <p:cNvSpPr txBox="1"/>
          <p:nvPr/>
        </p:nvSpPr>
        <p:spPr>
          <a:xfrm>
            <a:off x="1741713" y="2016034"/>
            <a:ext cx="9039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 Adversarial Malware Examples dẫn đến </a:t>
            </a:r>
            <a:r>
              <a:rPr lang="en-US" sz="2000" b="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machine learning models phân loại sai malware files mà không ảnh hưởng đến chức năng của file gốc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33979-5743-DD0E-34A6-D30B8DA97358}"/>
              </a:ext>
            </a:extLst>
          </p:cNvPr>
          <p:cNvSpPr txBox="1"/>
          <p:nvPr/>
        </p:nvSpPr>
        <p:spPr>
          <a:xfrm>
            <a:off x="1436914" y="3411363"/>
            <a:ext cx="9649097" cy="25545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r>
              <a:rPr lang="en-US" sz="2000" b="1">
                <a:latin typeface="Helvetica "/>
              </a:rPr>
              <a:t>AIMED-RL</a:t>
            </a:r>
            <a:r>
              <a:rPr lang="en-US" sz="2000">
                <a:latin typeface="Helvetica "/>
              </a:rPr>
              <a:t> Automatic Intelligent Malware modifications to Evade Detection with Reinforcement Learning</a:t>
            </a: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endParaRPr lang="en-US" sz="2000">
              <a:latin typeface="Helvetica "/>
            </a:endParaRP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r>
              <a:rPr lang="en-US" sz="2000">
                <a:latin typeface="Helvetica "/>
              </a:rPr>
              <a:t>Chèn perturbations (nhiễu) vào original malware file (PE file) để ngăn ML-based model có thể phân loại được file đó là malicious</a:t>
            </a: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endParaRPr lang="en-US" sz="2000">
              <a:latin typeface="Helvetica "/>
            </a:endParaRP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r>
              <a:rPr lang="en-US" sz="2000" b="0" i="0">
                <a:effectLst/>
                <a:latin typeface="Helvetica "/>
              </a:rPr>
              <a:t>Reinforcement Learning </a:t>
            </a:r>
            <a:r>
              <a:rPr lang="en-US" sz="2000" b="0" i="0">
                <a:effectLst/>
                <a:latin typeface="Helvetica "/>
                <a:sym typeface="Wingdings" panose="05000000000000000000" pitchFamily="2" charset="2"/>
              </a:rPr>
              <a:t></a:t>
            </a:r>
            <a:r>
              <a:rPr lang="en-US" sz="2000">
                <a:latin typeface="Helvetica "/>
                <a:sym typeface="Wingdings" panose="05000000000000000000" pitchFamily="2" charset="2"/>
              </a:rPr>
              <a:t> Tăng tỉ lệ thành công &amp; giảm công sức</a:t>
            </a: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endParaRPr lang="en-US" sz="2000">
              <a:latin typeface="Helvetica 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878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 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2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F456E253-B33F-2C4F-F51D-7CB98829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31" y="1582860"/>
            <a:ext cx="8614507" cy="48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06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2" name="Hình ảnh 4" descr="Ảnh có chứa văn bản, ảnh chụp màn hình, màn hình, máy tính&#10;&#10;Mô tả được tự động tạo">
            <a:extLst>
              <a:ext uri="{FF2B5EF4-FFF2-40B4-BE49-F238E27FC236}">
                <a16:creationId xmlns:a16="http://schemas.microsoft.com/office/drawing/2014/main" id="{581B0B9C-B6D4-259F-4414-5101A7EE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4" t="12281" r="32222" b="67105"/>
          <a:stretch/>
        </p:blipFill>
        <p:spPr>
          <a:xfrm>
            <a:off x="1295399" y="2550013"/>
            <a:ext cx="9601922" cy="17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1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63F88ECE-03D2-9B28-169D-9BFA9C0E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4" t="27180" r="12543" b="55172"/>
          <a:stretch/>
        </p:blipFill>
        <p:spPr>
          <a:xfrm>
            <a:off x="543170" y="2305784"/>
            <a:ext cx="11389558" cy="160379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1B4A77E-CB5D-1392-FE5A-6B4E288AF295}"/>
              </a:ext>
            </a:extLst>
          </p:cNvPr>
          <p:cNvSpPr txBox="1"/>
          <p:nvPr/>
        </p:nvSpPr>
        <p:spPr>
          <a:xfrm>
            <a:off x="540099" y="1635035"/>
            <a:ext cx="76718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Trước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khi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6BAB0D4-C85C-1DFD-4413-973F9381950E}"/>
              </a:ext>
            </a:extLst>
          </p:cNvPr>
          <p:cNvSpPr txBox="1"/>
          <p:nvPr/>
        </p:nvSpPr>
        <p:spPr>
          <a:xfrm>
            <a:off x="540099" y="4106650"/>
            <a:ext cx="76718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Sau 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khi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9" name="Hình ảnh 9" descr="Ảnh có chứa văn bản, ảnh chụp màn hình, máy tính, màn hình&#10;&#10;Mô tả được tự động tạo">
            <a:extLst>
              <a:ext uri="{FF2B5EF4-FFF2-40B4-BE49-F238E27FC236}">
                <a16:creationId xmlns:a16="http://schemas.microsoft.com/office/drawing/2014/main" id="{2C5F53F4-9985-1C58-8DF1-CB9C6E22A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8" t="25954" r="13534" b="52941"/>
          <a:stretch/>
        </p:blipFill>
        <p:spPr>
          <a:xfrm>
            <a:off x="543169" y="4572243"/>
            <a:ext cx="11389584" cy="19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9338D522-3174-C2D1-6717-6E50CE00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99188"/>
              </p:ext>
            </p:extLst>
          </p:nvPr>
        </p:nvGraphicFramePr>
        <p:xfrm>
          <a:off x="2243992" y="1759634"/>
          <a:ext cx="7638234" cy="5003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7716">
                  <a:extLst>
                    <a:ext uri="{9D8B030D-6E8A-4147-A177-3AD203B41FA5}">
                      <a16:colId xmlns:a16="http://schemas.microsoft.com/office/drawing/2014/main" val="1369364005"/>
                    </a:ext>
                  </a:extLst>
                </a:gridCol>
                <a:gridCol w="3630518">
                  <a:extLst>
                    <a:ext uri="{9D8B030D-6E8A-4147-A177-3AD203B41FA5}">
                      <a16:colId xmlns:a16="http://schemas.microsoft.com/office/drawing/2014/main" val="2351294261"/>
                    </a:ext>
                  </a:extLst>
                </a:gridCol>
              </a:tblGrid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VirusTotal</a:t>
                      </a:r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Score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810615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b="1" err="1">
                          <a:solidFill>
                            <a:schemeClr val="tx1"/>
                          </a:solidFill>
                          <a:effectLst/>
                        </a:rPr>
                        <a:t>orignal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effectLst/>
                          <a:highlight>
                            <a:srgbClr val="D4B9AA"/>
                          </a:highlight>
                        </a:rPr>
                        <a:t>59/71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0092475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overlay_append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58/71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9779184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imports_append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2268857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section_rename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11389258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section_add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56/71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7800253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section_append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54/71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62916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remove_signature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63/71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2501327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remove_debug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63/71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7431464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b="1" err="1">
                          <a:solidFill>
                            <a:schemeClr val="tx1"/>
                          </a:solidFill>
                          <a:effectLst/>
                        </a:rPr>
                        <a:t>upx_pack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effectLst/>
                          <a:highlight>
                            <a:srgbClr val="D4B9AA"/>
                          </a:highlight>
                        </a:rPr>
                        <a:t>50/70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564846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upx_unpack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6737771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b="1" err="1">
                          <a:solidFill>
                            <a:schemeClr val="tx1"/>
                          </a:solidFill>
                          <a:effectLst/>
                        </a:rPr>
                        <a:t>break_header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effectLst/>
                          <a:highlight>
                            <a:srgbClr val="D4B9AA"/>
                          </a:highlight>
                        </a:rPr>
                        <a:t>13/57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9187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42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E68734F-3951-30AD-BDFD-1431F09F6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76771"/>
              </p:ext>
            </p:extLst>
          </p:nvPr>
        </p:nvGraphicFramePr>
        <p:xfrm>
          <a:off x="791307" y="2295769"/>
          <a:ext cx="10639395" cy="24688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50219">
                  <a:extLst>
                    <a:ext uri="{9D8B030D-6E8A-4147-A177-3AD203B41FA5}">
                      <a16:colId xmlns:a16="http://schemas.microsoft.com/office/drawing/2014/main" val="607120316"/>
                    </a:ext>
                  </a:extLst>
                </a:gridCol>
                <a:gridCol w="2122294">
                  <a:extLst>
                    <a:ext uri="{9D8B030D-6E8A-4147-A177-3AD203B41FA5}">
                      <a16:colId xmlns:a16="http://schemas.microsoft.com/office/drawing/2014/main" val="2372065984"/>
                    </a:ext>
                  </a:extLst>
                </a:gridCol>
                <a:gridCol w="2373618">
                  <a:extLst>
                    <a:ext uri="{9D8B030D-6E8A-4147-A177-3AD203B41FA5}">
                      <a16:colId xmlns:a16="http://schemas.microsoft.com/office/drawing/2014/main" val="3197117105"/>
                    </a:ext>
                  </a:extLst>
                </a:gridCol>
                <a:gridCol w="2150219">
                  <a:extLst>
                    <a:ext uri="{9D8B030D-6E8A-4147-A177-3AD203B41FA5}">
                      <a16:colId xmlns:a16="http://schemas.microsoft.com/office/drawing/2014/main" val="2510941439"/>
                    </a:ext>
                  </a:extLst>
                </a:gridCol>
                <a:gridCol w="1843045">
                  <a:extLst>
                    <a:ext uri="{9D8B030D-6E8A-4147-A177-3AD203B41FA5}">
                      <a16:colId xmlns:a16="http://schemas.microsoft.com/office/drawing/2014/main" val="2347934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 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 2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 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 4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 5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21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b="1" err="1">
                          <a:effectLst/>
                        </a:rPr>
                        <a:t>upx_pack</a:t>
                      </a:r>
                      <a:endParaRPr lang="vi-VN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err="1"/>
                        <a:t>overlay_append</a:t>
                      </a:r>
                      <a:endParaRPr lang="vi-VN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err="1"/>
                        <a:t>imports_append</a:t>
                      </a:r>
                      <a:endParaRPr lang="vi-VN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err="1"/>
                        <a:t>section_append</a:t>
                      </a:r>
                      <a:endParaRPr lang="vi-VN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err="1"/>
                        <a:t>break_header</a:t>
                      </a:r>
                      <a:endParaRPr lang="vi-VN" b="1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9879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b="1" dirty="0">
                          <a:effectLst/>
                        </a:rPr>
                        <a:t>50/70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dirty="0"/>
                        <a:t>49/71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dirty="0"/>
                        <a:t>49/72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dirty="0"/>
                        <a:t>45/71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dirty="0">
                          <a:highlight>
                            <a:srgbClr val="D4B9AA"/>
                          </a:highlight>
                        </a:rPr>
                        <a:t>9/59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15046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remove_debug</a:t>
                      </a:r>
                      <a:endParaRPr lang="vi-V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overlay_append</a:t>
                      </a:r>
                      <a:endParaRPr lang="vi-VN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imports_append</a:t>
                      </a:r>
                      <a:endParaRPr lang="vi-VN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section_rename</a:t>
                      </a:r>
                      <a:endParaRPr lang="vi-VN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break_header</a:t>
                      </a:r>
                      <a:endParaRPr lang="vi-VN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08594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effectLst/>
                        </a:rPr>
                        <a:t>63/71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highlight>
                            <a:srgbClr val="D4B9AA"/>
                          </a:highlight>
                        </a:rPr>
                        <a:t>14/59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25044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imports_append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section_append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remove_signature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upx_pack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break_header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3969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57/71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57/71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error</a:t>
                      </a:r>
                      <a:r>
                        <a:rPr lang="vi-VN" dirty="0"/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err="1">
                          <a:highlight>
                            <a:srgbClr val="D4B9AA"/>
                          </a:highlight>
                        </a:rPr>
                        <a:t>error</a:t>
                      </a:r>
                      <a:r>
                        <a:rPr lang="vi-VN" dirty="0">
                          <a:highlight>
                            <a:srgbClr val="FFFF00"/>
                          </a:highlight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59306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imports_append</a:t>
                      </a:r>
                      <a:endParaRPr lang="vi-V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overlay_append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remove_signature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upx_pack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break_header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792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50/71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highlight>
                            <a:srgbClr val="D4B9AA"/>
                          </a:highlight>
                        </a:rPr>
                        <a:t>12/58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115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214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2" name="Hình ảnh 5" descr="Ảnh có chứa văn bản, ảnh chụp màn hình, máy tính, màn hình&#10;&#10;Mô tả được tự động tạo">
            <a:extLst>
              <a:ext uri="{FF2B5EF4-FFF2-40B4-BE49-F238E27FC236}">
                <a16:creationId xmlns:a16="http://schemas.microsoft.com/office/drawing/2014/main" id="{C7ECB574-5B4A-189C-47F1-2569141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2" y="1582860"/>
            <a:ext cx="8888046" cy="50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26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E7504-A822-8D32-FB21-6E5C8663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3800" b="1">
                <a:solidFill>
                  <a:schemeClr val="tx1">
                    <a:lumMod val="75000"/>
                    <a:lumOff val="25000"/>
                  </a:schemeClr>
                </a:solidFill>
                <a:latin typeface="Bodoni MT Condensed" panose="02070606080606020203" pitchFamily="18" charset="77"/>
              </a:rPr>
              <a:t>THANK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66225-7300-EC8A-12B0-C29B3D5988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sz="13800" b="1" i="1">
                <a:solidFill>
                  <a:schemeClr val="tx1">
                    <a:lumMod val="75000"/>
                    <a:lumOff val="25000"/>
                  </a:schemeClr>
                </a:solidFill>
                <a:latin typeface="Bodoni MT Condensed" panose="02070606080606020203" pitchFamily="18" charset="77"/>
              </a:rPr>
              <a:t>YOU</a:t>
            </a:r>
            <a:endParaRPr lang="en-US" sz="11500" b="1" i="1">
              <a:solidFill>
                <a:schemeClr val="tx1">
                  <a:lumMod val="75000"/>
                  <a:lumOff val="25000"/>
                </a:schemeClr>
              </a:solidFill>
              <a:latin typeface="Bodoni MT Condensed" panose="02070606080606020203" pitchFamily="18" charset="77"/>
            </a:endParaRPr>
          </a:p>
        </p:txBody>
      </p:sp>
      <p:pic>
        <p:nvPicPr>
          <p:cNvPr id="9" name="Picture Placeholder 8" descr="Person walking on steps">
            <a:extLst>
              <a:ext uri="{FF2B5EF4-FFF2-40B4-BE49-F238E27FC236}">
                <a16:creationId xmlns:a16="http://schemas.microsoft.com/office/drawing/2014/main" id="{05A44911-5ED6-9870-A087-4FC2B11BA8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6" b="4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" name="Picture Placeholder 7" descr="Light reflection on water">
            <a:extLst>
              <a:ext uri="{FF2B5EF4-FFF2-40B4-BE49-F238E27FC236}">
                <a16:creationId xmlns:a16="http://schemas.microsoft.com/office/drawing/2014/main" id="{38B6D85B-92FB-EE63-76D0-30C6568EC3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240" b="240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08A721-3F05-2984-FC02-8CE14FFF8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84166" y="0"/>
            <a:ext cx="0" cy="411480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05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2097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</a:t>
            </a:r>
            <a:r>
              <a:rPr lang="vi-VN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ột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tác nhân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Agent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 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trong một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môi trường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Environment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đang ở một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trạng thái đầu vào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Input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 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State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thực hiện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một hành động/quyết định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Action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/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Decision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để tối ưu hóa một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phần thưởng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Reward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 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chung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</p:spTree>
    <p:extLst>
      <p:ext uri="{BB962C8B-B14F-4D97-AF65-F5344CB8AC3E}">
        <p14:creationId xmlns:p14="http://schemas.microsoft.com/office/powerpoint/2010/main" val="97279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2559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State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là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input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cho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agent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được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thể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hiện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bởi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2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thành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phần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là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PE-specific features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các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đặc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điểm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đặc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trưng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của PE file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như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metadata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từ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header file, sections,…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Structure-independent features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các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đặc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điểm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độc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lập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với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cấu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trúc</a:t>
            </a:r>
          </a:p>
        </p:txBody>
      </p:sp>
    </p:spTree>
    <p:extLst>
      <p:ext uri="{BB962C8B-B14F-4D97-AF65-F5344CB8AC3E}">
        <p14:creationId xmlns:p14="http://schemas.microsoft.com/office/powerpoint/2010/main" val="377691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3482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Agent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đối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tượng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được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training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và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cố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gắng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đưa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action 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tối ưu để tối đa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reward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nhận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được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Action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mỗi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lượt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sẽ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chọn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perturbation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chèn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vào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PE file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mà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không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ảnh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hưởng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đến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chức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năng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của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file.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Episode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đủ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5 turn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tức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5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lần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chèn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perturbation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liên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tiếp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</p:spTree>
    <p:extLst>
      <p:ext uri="{BB962C8B-B14F-4D97-AF65-F5344CB8AC3E}">
        <p14:creationId xmlns:p14="http://schemas.microsoft.com/office/powerpoint/2010/main" val="150828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117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Action space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Số loại nhiễu được chèn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445B1-7F0B-4640-91B4-A4057375AED2}"/>
              </a:ext>
            </a:extLst>
          </p:cNvPr>
          <p:cNvSpPr txBox="1"/>
          <p:nvPr/>
        </p:nvSpPr>
        <p:spPr>
          <a:xfrm>
            <a:off x="2447636" y="3429000"/>
            <a:ext cx="8963891" cy="2366545"/>
          </a:xfrm>
          <a:prstGeom prst="rect">
            <a:avLst/>
          </a:prstGeom>
          <a:noFill/>
        </p:spPr>
        <p:txBody>
          <a:bodyPr wrap="square" lIns="91440" tIns="45720" rIns="91440" bIns="45720" numCol="2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1) overlay append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2) imports append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3)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section rename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4)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section add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5)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section append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6)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 </a:t>
            </a:r>
            <a:r>
              <a:rPr lang="en-US" sz="2000" kern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upx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 pack</a:t>
            </a:r>
          </a:p>
          <a:p>
            <a:pPr>
              <a:lnSpc>
                <a:spcPct val="150000"/>
              </a:lnSpc>
            </a:pP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  <a:cs typeface="Times New Roman"/>
              </a:rPr>
              <a:t>7) </a:t>
            </a:r>
            <a:r>
              <a:rPr lang="en-US" sz="2000" kern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upx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 unpack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8)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remove signature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9)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remove debug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10)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break optional header checksum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965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3482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Reinforcement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10101">
                  <a:lumMod val="75000"/>
                  <a:lumOff val="25000"/>
                </a:srgbClr>
              </a:solidFill>
              <a:effectLst/>
              <a:uLnTx/>
              <a:uFillTx/>
              <a:latin typeface="Helvetica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Reward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điểm cho mỗi turn, dựa trên output của classifier (malicious or benign) và yếu tố khác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det: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detection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, = 0 nếu bị phát hiện và = 10 nếu evasion thành công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sim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: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similarity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, so sánh tỷ lệ giữa kích thước file đã sửa đổi S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mod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với kích thước file gốc S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orig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 với S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best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= 40% </a:t>
            </a:r>
            <a:endParaRPr kumimoji="0" lang="en-US" sz="2000" b="0" i="0" u="none" strike="noStrike" kern="1200" cap="none" spc="0" normalizeH="0" baseline="-25000" noProof="0">
              <a:ln>
                <a:noFill/>
              </a:ln>
              <a:solidFill>
                <a:srgbClr val="010101">
                  <a:lumMod val="75000"/>
                  <a:lumOff val="25000"/>
                </a:srgbClr>
              </a:solidFill>
              <a:effectLst/>
              <a:uLnTx/>
              <a:uFillTx/>
              <a:latin typeface="Helvetica 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dis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: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distance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, thể hiện số turn đã thực hiện qua, min ở turn 1 và max ở turn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05A8F-2459-0A88-8A31-0DED315F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49" y="5520933"/>
            <a:ext cx="5454702" cy="9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1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</a:t>
            </a:r>
            <a:r>
              <a:rPr lang="vi-VN" sz="3500" err="1">
                <a:latin typeface="Cambria" panose="02040503050406030204" pitchFamily="18" charset="0"/>
                <a:ea typeface="Cambria" panose="02040503050406030204" pitchFamily="18" charset="0"/>
              </a:rPr>
              <a:t>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163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Reward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dựa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trên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output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của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classifier (malicious or benign)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và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yếu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tố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khác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Với</a:t>
            </a:r>
            <a:r>
              <a:rPr lang="el-GR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l-GR" sz="2000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ω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là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trọng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số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cho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mỗi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thành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phần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điểm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DB9D7-5689-098D-31AD-A01F87AF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266" y="3777786"/>
            <a:ext cx="4937466" cy="821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F15E2-C916-7687-2FF6-16DE3EE9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327" y="4824039"/>
            <a:ext cx="7301345" cy="17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9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117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Penalty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nhận khi agent chèn trùng perturbation với các turn trước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42D75-2B24-1CC6-F426-2270CB9C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74" y="3735343"/>
            <a:ext cx="4496052" cy="18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2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1">
      <a:dk1>
        <a:srgbClr val="010101"/>
      </a:dk1>
      <a:lt1>
        <a:srgbClr val="FFFFFF"/>
      </a:lt1>
      <a:dk2>
        <a:srgbClr val="F9987F"/>
      </a:dk2>
      <a:lt2>
        <a:srgbClr val="E6E3E5"/>
      </a:lt2>
      <a:accent1>
        <a:srgbClr val="E4E1DB"/>
      </a:accent1>
      <a:accent2>
        <a:srgbClr val="C08D80"/>
      </a:accent2>
      <a:accent3>
        <a:srgbClr val="D3B9AA"/>
      </a:accent3>
      <a:accent4>
        <a:srgbClr val="C17250"/>
      </a:accent4>
      <a:accent5>
        <a:srgbClr val="6F4838"/>
      </a:accent5>
      <a:accent6>
        <a:srgbClr val="9F5700"/>
      </a:accent6>
      <a:hlink>
        <a:srgbClr val="9F5700"/>
      </a:hlink>
      <a:folHlink>
        <a:srgbClr val="BF8C7F"/>
      </a:folHlink>
    </a:clrScheme>
    <a:fontScheme name="Custom 42">
      <a:majorFont>
        <a:latin typeface="Bodoni MT Condense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_Design_Win32_SW_v9" id="{B31121F0-6D27-4AAB-94CF-F08E12A82DBD}" vid="{623FCD0B-812B-4150-A7A9-25F127C3B2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31BF25-C44E-4E7A-A96E-EE412534B0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8593D3-5F6A-473B-90A5-E85AA18D3FD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F61E8E1-A7FF-4FA8-9FDD-43EA268B04A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Headlines design</Template>
  <TotalTime>0</TotalTime>
  <Words>914</Words>
  <Application>Microsoft Office PowerPoint</Application>
  <PresentationFormat>Màn hình rộng</PresentationFormat>
  <Paragraphs>221</Paragraphs>
  <Slides>26</Slides>
  <Notes>7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26</vt:i4>
      </vt:variant>
    </vt:vector>
  </HeadingPairs>
  <TitlesOfParts>
    <vt:vector size="27" baseType="lpstr">
      <vt:lpstr>Office Theme</vt:lpstr>
      <vt:lpstr>AIMED-RL: Exploring Adversarial Malware Examples with Reinforcement Learning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AIMED-RL: Exploring Adversarial Malware Examples with Reinforcement Learning</dc:title>
  <dc:creator>NGAN</dc:creator>
  <cp:lastModifiedBy>NGAN</cp:lastModifiedBy>
  <cp:revision>18</cp:revision>
  <dcterms:created xsi:type="dcterms:W3CDTF">2023-05-07T07:11:01Z</dcterms:created>
  <dcterms:modified xsi:type="dcterms:W3CDTF">2023-07-09T06:04:16Z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